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7" r:id="rId1"/>
  </p:sldMasterIdLst>
  <p:notesMasterIdLst>
    <p:notesMasterId r:id="rId8"/>
  </p:notesMasterIdLst>
  <p:sldIdLst>
    <p:sldId id="303" r:id="rId2"/>
    <p:sldId id="304" r:id="rId3"/>
    <p:sldId id="331" r:id="rId4"/>
    <p:sldId id="333" r:id="rId5"/>
    <p:sldId id="385" r:id="rId6"/>
    <p:sldId id="387" r:id="rId7"/>
  </p:sldIdLst>
  <p:sldSz cx="10080625" cy="7559675"/>
  <p:notesSz cx="7559675" cy="10691813"/>
  <p:defaultTextStyle>
    <a:defPPr>
      <a:defRPr lang="de-DE"/>
    </a:defPPr>
    <a:lvl1pPr marL="0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2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5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7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10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3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6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8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21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00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262" autoAdjust="0"/>
  </p:normalViewPr>
  <p:slideViewPr>
    <p:cSldViewPr>
      <p:cViewPr varScale="1">
        <p:scale>
          <a:sx n="77" d="100"/>
          <a:sy n="77" d="100"/>
        </p:scale>
        <p:origin x="108" y="186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103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8B071-2D22-4D06-877C-25E74B38C3CC}" type="datetimeFigureOut">
              <a:rPr lang="de-DE" smtClean="0"/>
              <a:t>24.10.2018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01688"/>
            <a:ext cx="5346700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247928-C5BF-4DBD-8378-9BAFE820D3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904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2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05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57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10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63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16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68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21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6581957"/>
            <a:ext cx="10080625" cy="97771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-10081" y="6672673"/>
            <a:ext cx="2479834" cy="78620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>
            <a:off x="2600801" y="6662594"/>
            <a:ext cx="7479824" cy="78620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kumimoji="0" lang="de-DE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84005" y="6689617"/>
            <a:ext cx="2268141" cy="755968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r>
              <a:rPr lang="de-DE" sz="1400" smtClean="0"/>
              <a:t>&lt;Datum/Uhrzeit&gt;</a:t>
            </a:r>
            <a:endParaRPr lang="de-DE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299001" y="260740"/>
            <a:ext cx="6468401" cy="402483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820547" y="251989"/>
            <a:ext cx="924057" cy="41998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 smtClean="0"/>
              <a:t>&lt;Datum/Uhrzeit&gt;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7224448" y="6887706"/>
            <a:ext cx="2436151" cy="402483"/>
          </a:xfrm>
        </p:spPr>
        <p:txBody>
          <a:bodyPr/>
          <a:lstStyle/>
          <a:p>
            <a:r>
              <a:rPr lang="de-DE" sz="1400" smtClean="0"/>
              <a:t>&lt;Datum/Uhrzeit&gt;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04033" y="6887492"/>
            <a:ext cx="6144378" cy="402483"/>
          </a:xfrm>
        </p:spPr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7" name="Rechteck 6"/>
          <p:cNvSpPr/>
          <p:nvPr/>
        </p:nvSpPr>
        <p:spPr bwMode="white">
          <a:xfrm>
            <a:off x="6720767" y="0"/>
            <a:ext cx="352822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6771170" y="671971"/>
            <a:ext cx="252016" cy="6887704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6771170" y="0"/>
            <a:ext cx="252016" cy="5879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 rot="5400000">
            <a:off x="6603191" y="159228"/>
            <a:ext cx="587975" cy="269518"/>
          </a:xfrm>
        </p:spPr>
        <p:txBody>
          <a:bodyPr/>
          <a:lstStyle/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1" y="337321"/>
            <a:ext cx="9071640" cy="1262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1" y="1769040"/>
            <a:ext cx="9071640" cy="438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 smtClean="0"/>
              <a:t>&lt;Datum/Uhrzeit&gt;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 anchor="t"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679928"/>
            <a:ext cx="10080625" cy="125994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0" y="1763924"/>
            <a:ext cx="1428089" cy="109195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1512094" y="1763924"/>
            <a:ext cx="8568531" cy="109195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 smtClean="0"/>
              <a:t>&lt;Datum/Uhrzeit&gt;</a:t>
            </a:r>
            <a:endParaRPr lang="de-DE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1931917"/>
            <a:ext cx="1428089" cy="773468"/>
          </a:xfrm>
        </p:spPr>
        <p:txBody>
          <a:bodyPr>
            <a:noAutofit/>
          </a:bodyPr>
          <a:lstStyle>
            <a:lvl1pPr>
              <a:defRPr sz="2600">
                <a:solidFill>
                  <a:srgbClr val="FFFFFF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de-DE" sz="1400" smtClean="0"/>
              <a:t>&lt;Datum/Uhrzeit&gt;</a:t>
            </a:r>
            <a:endParaRPr lang="de-DE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de-DE" sz="1400" smtClean="0"/>
              <a:t>&lt;Datum/Uhrzeit&gt;</a:t>
            </a:r>
            <a:endParaRPr lang="de-DE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 smtClean="0"/>
              <a:t>&lt;Datum/Uhrzeit&gt;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 smtClean="0"/>
              <a:t>&lt;Datum/Uhrzeit&gt;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887704"/>
            <a:ext cx="588036" cy="41998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 anchor="ctr"/>
          <a:lstStyle>
            <a:lvl1pPr algn="l">
              <a:buNone/>
              <a:defRPr sz="4900" b="0"/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400" smtClean="0"/>
              <a:t>&lt;Datum/Uhrzeit&gt;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10081" y="5039783"/>
            <a:ext cx="10080625" cy="97771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-10081" y="5140579"/>
            <a:ext cx="1612900" cy="78620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1703626" y="5130500"/>
            <a:ext cx="8376999" cy="78620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 anchor="ctr"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596099" y="0"/>
            <a:ext cx="110887" cy="756975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888427" y="6887704"/>
            <a:ext cx="2940182" cy="402483"/>
          </a:xfrm>
        </p:spPr>
        <p:txBody>
          <a:bodyPr rtlCol="0"/>
          <a:lstStyle/>
          <a:p>
            <a:r>
              <a:rPr lang="de-DE" sz="1400" smtClean="0"/>
              <a:t>&lt;Datum/Uhrzeit&gt;</a:t>
            </a:r>
            <a:endParaRPr lang="de-DE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5144778"/>
            <a:ext cx="1596099" cy="731472"/>
          </a:xfrm>
        </p:spPr>
        <p:txBody>
          <a:bodyPr rtlCol="0"/>
          <a:lstStyle>
            <a:lvl1pPr>
              <a:defRPr sz="3100"/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764109" y="6887490"/>
            <a:ext cx="5040313" cy="402483"/>
          </a:xfrm>
        </p:spPr>
        <p:txBody>
          <a:bodyPr rtlCol="0"/>
          <a:lstStyle/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500"/>
            </a:lvl1pPr>
          </a:lstStyle>
          <a:p>
            <a:r>
              <a:rPr kumimoji="0" lang="de-DE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72042" y="251989"/>
            <a:ext cx="8988557" cy="1091953"/>
          </a:xfrm>
          <a:prstGeom prst="rect">
            <a:avLst/>
          </a:prstGeom>
        </p:spPr>
        <p:txBody>
          <a:bodyPr vert="horz" lIns="100794" tIns="50397" rIns="100794" bIns="50397" anchor="ctr">
            <a:normAutofit/>
          </a:bodyPr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75402" y="1763924"/>
            <a:ext cx="8988557" cy="4989386"/>
          </a:xfrm>
          <a:prstGeom prst="rect">
            <a:avLst/>
          </a:prstGeom>
        </p:spPr>
        <p:txBody>
          <a:bodyPr vert="horz" lIns="100794" tIns="50397" rIns="100794" bIns="50397">
            <a:normAutofit/>
          </a:bodyPr>
          <a:lstStyle/>
          <a:p>
            <a:pPr lvl="0" eaLnBrk="1" latinLnBrk="0" hangingPunct="1"/>
            <a:r>
              <a:rPr kumimoji="0" lang="de-DE"/>
              <a:t>Textmasterformat bearbeiten</a:t>
            </a:r>
          </a:p>
          <a:p>
            <a:pPr lvl="1" eaLnBrk="1" latinLnBrk="0" hangingPunct="1"/>
            <a:r>
              <a:rPr kumimoji="0" lang="de-DE"/>
              <a:t>Zweite Ebene</a:t>
            </a:r>
          </a:p>
          <a:p>
            <a:pPr lvl="2" eaLnBrk="1" latinLnBrk="0" hangingPunct="1"/>
            <a:r>
              <a:rPr kumimoji="0" lang="de-DE"/>
              <a:t>Dritte Ebene</a:t>
            </a:r>
          </a:p>
          <a:p>
            <a:pPr lvl="3" eaLnBrk="1" latinLnBrk="0" hangingPunct="1"/>
            <a:r>
              <a:rPr kumimoji="0" lang="de-DE"/>
              <a:t>Vierte Ebene</a:t>
            </a:r>
          </a:p>
          <a:p>
            <a:pPr lvl="4" eaLnBrk="1" latinLnBrk="0" hangingPunct="1"/>
            <a:r>
              <a:rPr kumimoji="0" lang="de-DE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720417" y="6887704"/>
            <a:ext cx="2940182" cy="402483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r>
              <a:rPr lang="de-DE" sz="1400" smtClean="0"/>
              <a:t>&lt;Datum/Uhrzeit&gt;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72042" y="6887490"/>
            <a:ext cx="5976368" cy="402483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 algn="ctr"/>
            <a:r>
              <a:rPr lang="de-DE" sz="1400"/>
              <a:t>&lt;Fußzeile&gt;</a:t>
            </a:r>
            <a:endParaRPr lang="de-DE"/>
          </a:p>
        </p:txBody>
      </p:sp>
      <p:sp>
        <p:nvSpPr>
          <p:cNvPr id="7" name="Rechteck 6"/>
          <p:cNvSpPr/>
          <p:nvPr/>
        </p:nvSpPr>
        <p:spPr bwMode="white">
          <a:xfrm>
            <a:off x="0" y="1360741"/>
            <a:ext cx="10080625" cy="35278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0" y="1411139"/>
            <a:ext cx="588036" cy="251989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651040" y="1411139"/>
            <a:ext cx="9429585" cy="25198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402389"/>
            <a:ext cx="588036" cy="269490"/>
          </a:xfrm>
          <a:prstGeom prst="rect">
            <a:avLst/>
          </a:prstGeom>
        </p:spPr>
        <p:txBody>
          <a:bodyPr vert="horz" lIns="100794" tIns="50397" rIns="100794" bIns="50397" anchor="ctr" anchorCtr="0">
            <a:normAutofit/>
          </a:bodyPr>
          <a:lstStyle>
            <a:lvl1pPr algn="ctr" eaLnBrk="1" latinLnBrk="0" hangingPunct="1">
              <a:defRPr kumimoji="0" sz="1500" b="1">
                <a:solidFill>
                  <a:srgbClr val="FFFFFF"/>
                </a:solidFill>
              </a:defRPr>
            </a:lvl1pPr>
          </a:lstStyle>
          <a:p>
            <a:pPr algn="r"/>
            <a:fld id="{11612171-5131-4161-9121-71D1E19191A1}" type="slidenum">
              <a:rPr lang="de-DE" sz="1400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9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52780" indent="-352780" algn="l" rtl="0" eaLnBrk="1" latinLnBrk="0" hangingPunct="1">
        <a:spcBef>
          <a:spcPts val="772"/>
        </a:spcBef>
        <a:buClr>
          <a:schemeClr val="accent2"/>
        </a:buClr>
        <a:buSzPct val="60000"/>
        <a:buFont typeface="Wingdings"/>
        <a:buChar char="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5560" indent="-302383" algn="l" rtl="0" eaLnBrk="1" latinLnBrk="0" hangingPunct="1">
        <a:spcBef>
          <a:spcPts val="606"/>
        </a:spcBef>
        <a:buClr>
          <a:schemeClr val="accent1"/>
        </a:buClr>
        <a:buSzPct val="70000"/>
        <a:buFont typeface="Wingdings 2"/>
        <a:buChar char="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indent="-251986" algn="l" rtl="0" eaLnBrk="1" latinLnBrk="0" hangingPunct="1">
        <a:spcBef>
          <a:spcPts val="551"/>
        </a:spcBef>
        <a:buClr>
          <a:schemeClr val="accent2"/>
        </a:buClr>
        <a:buSzPct val="75000"/>
        <a:buFont typeface="Wingdings"/>
        <a:buChar char=""/>
        <a:defRPr kumimoji="0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indent="-251986" algn="l" rtl="0" eaLnBrk="1" latinLnBrk="0" hangingPunct="1">
        <a:spcBef>
          <a:spcPts val="441"/>
        </a:spcBef>
        <a:buClr>
          <a:schemeClr val="accent3"/>
        </a:buClr>
        <a:buSzPct val="75000"/>
        <a:buFont typeface="Wingdings"/>
        <a:buChar char="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indent="-251986" algn="l" rtl="0" eaLnBrk="1" latinLnBrk="0" hangingPunct="1">
        <a:spcBef>
          <a:spcPts val="441"/>
        </a:spcBef>
        <a:buClr>
          <a:schemeClr val="accent4"/>
        </a:buClr>
        <a:buSzPct val="65000"/>
        <a:buFont typeface="Wingdings"/>
        <a:buChar char="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200" b="1" dirty="0"/>
              <a:t>Aufgabe 7</a:t>
            </a:r>
            <a:endParaRPr lang="de-DE" sz="2200" dirty="0"/>
          </a:p>
          <a:p>
            <a:pPr marL="0" indent="0">
              <a:buNone/>
            </a:pPr>
            <a:r>
              <a:rPr lang="de-DE" sz="2200" dirty="0"/>
              <a:t>In einer Urne liegen drei rote, zwei grüne und eine blaue Kugel. Es werden so lange nacheinander einzelne Kugeln gezogen und zur Seite gelegt, bis man eine rote Kugel erhält.</a:t>
            </a:r>
            <a:br>
              <a:rPr lang="de-DE" sz="2200" dirty="0"/>
            </a:br>
            <a:r>
              <a:rPr lang="de-DE" sz="2200" dirty="0"/>
              <a:t>Bestimmen Sie die Wahrscheinlichkeit dafür, dass man höchstens drei Kugeln zieht.</a:t>
            </a:r>
          </a:p>
          <a:p>
            <a:pPr marL="0" indent="0">
              <a:buNone/>
            </a:pPr>
            <a:r>
              <a:rPr lang="de-DE" sz="2200" dirty="0"/>
              <a:t>								         (2,5 VP)</a:t>
            </a:r>
          </a:p>
          <a:p>
            <a:pPr marL="0" indent="0">
              <a:buNone/>
            </a:pPr>
            <a:endParaRPr lang="de-DE" sz="2200" dirty="0">
              <a:latin typeface="Calibri" pitchFamily="34" charset="0"/>
              <a:ea typeface="F52"/>
              <a:cs typeface="Calibri" pitchFamily="34" charset="0"/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Pflichtteil 2017</a:t>
            </a:r>
          </a:p>
        </p:txBody>
      </p:sp>
    </p:spTree>
    <p:extLst>
      <p:ext uri="{BB962C8B-B14F-4D97-AF65-F5344CB8AC3E}">
        <p14:creationId xmlns:p14="http://schemas.microsoft.com/office/powerpoint/2010/main" val="374550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200" dirty="0" smtClean="0"/>
                  <a:t>Gesucht </a:t>
                </a:r>
                <a:r>
                  <a:rPr lang="de-DE" sz="2200" dirty="0"/>
                  <a:t>ist die Wahrscheinlichkeit des Ereignisses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𝐸</m:t>
                    </m:r>
                    <m:r>
                      <a:rPr lang="de-DE" sz="2200" i="1">
                        <a:latin typeface="Cambria Math" panose="02040503050406030204" pitchFamily="18" charset="0"/>
                      </a:rPr>
                      <m:t> = </m:t>
                    </m:r>
                    <m:d>
                      <m:dPr>
                        <m:begChr m:val="{"/>
                        <m:endChr m:val="}"/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d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, </m:t>
                        </m:r>
                        <m:d>
                          <m:d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bar>
                              <m:barPr>
                                <m:pos m:val="top"/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</a:rPr>
                                </m:ctrlPr>
                              </m:barPr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bar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d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, </m:t>
                        </m:r>
                        <m:d>
                          <m:d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bar>
                              <m:barPr>
                                <m:pos m:val="top"/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</a:rPr>
                                </m:ctrlPr>
                              </m:barPr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bar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bar>
                              <m:barPr>
                                <m:pos m:val="top"/>
                                <m:ctrlPr>
                                  <a:rPr lang="de-DE" sz="2200" i="1">
                                    <a:latin typeface="Cambria Math" panose="02040503050406030204" pitchFamily="18" charset="0"/>
                                  </a:rPr>
                                </m:ctrlPr>
                              </m:barPr>
                              <m:e>
                                <m:r>
                                  <a:rPr lang="de-DE" sz="2200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bar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d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</m:oMath>
                </a14:m>
                <a:r>
                  <a:rPr lang="de-DE" sz="2200" dirty="0"/>
                  <a:t>, wobei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de-DE" sz="2200" dirty="0"/>
                  <a:t> für „rot“ und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bar>
                  </m:oMath>
                </a14:m>
                <a:r>
                  <a:rPr lang="de-DE" sz="2200" dirty="0"/>
                  <a:t> für „nicht rot“ steht. </a:t>
                </a:r>
                <a:endParaRPr lang="de-DE" sz="2200" dirty="0" smtClean="0"/>
              </a:p>
              <a:p>
                <a:pPr marL="0" indent="0">
                  <a:buNone/>
                </a:pPr>
                <a:r>
                  <a:rPr lang="de-DE" sz="2200" dirty="0" smtClean="0"/>
                  <a:t>Wir </a:t>
                </a:r>
                <a:r>
                  <a:rPr lang="de-DE" sz="2200" dirty="0"/>
                  <a:t>haben Anfangs sechs Kugeln in der Urne und ziehen ohne zurücklegen. Somit verringert sich die Anzahl der Kugeln nach jeder Ziehung um eins</a:t>
                </a:r>
                <a:r>
                  <a:rPr lang="de-DE" sz="2200" dirty="0" smtClean="0"/>
                  <a:t>.</a:t>
                </a:r>
              </a:p>
              <a:p>
                <a:pPr marL="0" indent="0">
                  <a:buNone/>
                </a:pPr>
                <a:r>
                  <a:rPr lang="de-DE" sz="2200" dirty="0" smtClean="0"/>
                  <a:t>Mit</a:t>
                </a:r>
                <a:endParaRPr lang="de-DE" sz="22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2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de-DE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de-DE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de-DE" sz="2200" i="1">
                          <a:latin typeface="Cambria Math" panose="02040503050406030204" pitchFamily="18" charset="0"/>
                        </a:rPr>
                        <m:t>;   </m:t>
                      </m:r>
                      <m:r>
                        <a:rPr lang="de-DE" sz="22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bar>
                            <m:barPr>
                              <m:pos m:val="top"/>
                              <m:ctrlPr>
                                <a:rPr lang="de-DE" sz="2200" i="1">
                                  <a:latin typeface="Cambria Math" panose="02040503050406030204" pitchFamily="18" charset="0"/>
                                </a:rPr>
                              </m:ctrlPr>
                            </m:barPr>
                            <m:e>
                              <m:r>
                                <a:rPr lang="de-DE" sz="22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bar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de-DE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de-DE" sz="2200" i="1"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de-DE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de-DE" sz="2200" i="1">
                          <a:latin typeface="Cambria Math" panose="02040503050406030204" pitchFamily="18" charset="0"/>
                        </a:rPr>
                        <m:t>;   </m:t>
                      </m:r>
                      <m:r>
                        <a:rPr lang="de-DE" sz="22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bar>
                            <m:barPr>
                              <m:pos m:val="top"/>
                              <m:ctrlPr>
                                <a:rPr lang="de-DE" sz="2200" i="1">
                                  <a:latin typeface="Cambria Math" panose="02040503050406030204" pitchFamily="18" charset="0"/>
                                </a:rPr>
                              </m:ctrlPr>
                            </m:barPr>
                            <m:e>
                              <m:r>
                                <a:rPr lang="de-DE" sz="22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bar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,</m:t>
                          </m:r>
                          <m:bar>
                            <m:barPr>
                              <m:pos m:val="top"/>
                              <m:ctrlPr>
                                <a:rPr lang="de-DE" sz="2200" i="1">
                                  <a:latin typeface="Cambria Math" panose="02040503050406030204" pitchFamily="18" charset="0"/>
                                </a:rPr>
                              </m:ctrlPr>
                            </m:barPr>
                            <m:e>
                              <m:r>
                                <a:rPr lang="de-DE" sz="22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bar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de-DE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de-DE" sz="2200" i="1"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de-DE" sz="2200" i="1"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de-DE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de-DE" sz="2200" dirty="0"/>
              </a:p>
              <a:p>
                <a:pPr marL="0" indent="0">
                  <a:buNone/>
                </a:pPr>
                <a:r>
                  <a:rPr lang="de-DE" sz="2200" dirty="0"/>
                  <a:t>folgt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2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d>
                      <m:r>
                        <a:rPr lang="de-DE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de-DE" sz="22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de-DE" sz="22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  <m:r>
                        <a:rPr lang="de-DE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19</m:t>
                          </m:r>
                        </m:num>
                        <m:den>
                          <m:r>
                            <a:rPr lang="de-DE" sz="2200" i="1"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  <m:r>
                        <a:rPr lang="de-DE" sz="2200" i="1">
                          <a:latin typeface="Cambria Math" panose="02040503050406030204" pitchFamily="18" charset="0"/>
                        </a:rPr>
                        <m:t>=0,95=95%</m:t>
                      </m:r>
                    </m:oMath>
                  </m:oMathPara>
                </a14:m>
                <a:endParaRPr lang="de-DE" sz="2200" dirty="0"/>
              </a:p>
              <a:p>
                <a:pPr marL="0" indent="0">
                  <a:buNone/>
                </a:pPr>
                <a:r>
                  <a:rPr lang="de-DE" sz="2200" b="1" dirty="0"/>
                  <a:t> </a:t>
                </a:r>
                <a:endParaRPr lang="de-DE" sz="2200" dirty="0"/>
              </a:p>
              <a:p>
                <a:pPr marL="0" indent="0">
                  <a:buNone/>
                </a:pPr>
                <a:r>
                  <a:rPr lang="de-DE" sz="2200" b="1" dirty="0" smtClean="0"/>
                  <a:t>Ergebnis: </a:t>
                </a:r>
                <a:r>
                  <a:rPr lang="de-DE" sz="2200" dirty="0" smtClean="0"/>
                  <a:t>Die </a:t>
                </a:r>
                <a:r>
                  <a:rPr lang="de-DE" sz="2200" dirty="0"/>
                  <a:t>Wahrscheinlichkeit, dass man höchstens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de-DE" sz="2200" dirty="0"/>
                  <a:t> Ziehungen benötigt, um mit einer roten Kugel abzuschließen, beträgt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</a:rPr>
                      <m:t>95%</m:t>
                    </m:r>
                  </m:oMath>
                </a14:m>
                <a:r>
                  <a:rPr lang="de-DE" sz="2200" dirty="0"/>
                  <a:t>. </a:t>
                </a: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 r="-1221" b="-110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</a:t>
            </a:r>
            <a:endParaRPr lang="de-DE" dirty="0"/>
          </a:p>
        </p:txBody>
      </p:sp>
      <p:cxnSp>
        <p:nvCxnSpPr>
          <p:cNvPr id="14" name="Gerader Verbinder 13"/>
          <p:cNvCxnSpPr/>
          <p:nvPr/>
        </p:nvCxnSpPr>
        <p:spPr>
          <a:xfrm flipV="1">
            <a:off x="6284532" y="6659609"/>
            <a:ext cx="598352" cy="548"/>
          </a:xfrm>
          <a:prstGeom prst="line">
            <a:avLst/>
          </a:prstGeom>
          <a:ln w="190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/>
        </p:nvSpPr>
        <p:spPr>
          <a:xfrm>
            <a:off x="8856736" y="67323"/>
            <a:ext cx="10506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3r, 2g, 1b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574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Pflichtteil </a:t>
            </a:r>
            <a:r>
              <a:rPr lang="de-DE" dirty="0" smtClean="0"/>
              <a:t>2016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b="1" dirty="0" smtClean="0">
                    <a:solidFill>
                      <a:srgbClr val="000000"/>
                    </a:solidFill>
                    <a:latin typeface="Calibri" pitchFamily="34" charset="0"/>
                    <a:ea typeface="F52"/>
                    <a:cs typeface="Calibri" pitchFamily="34" charset="0"/>
                  </a:rPr>
                  <a:t>Aufgabe 8: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Bei einem Glücksrad werden die Zahlen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de-DE" sz="2400" dirty="0" smtClean="0"/>
                  <a:t>,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de-DE" sz="2400" dirty="0" smtClean="0"/>
                  <a:t>,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de-DE" sz="2400" dirty="0" smtClean="0"/>
                  <a:t> und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de-DE" sz="2400" dirty="0" smtClean="0"/>
                  <a:t> bei einmaligem Drehen mit folgenden Wahrscheinlichkeiten angezeigt:</a:t>
                </a:r>
              </a:p>
              <a:p>
                <a:pPr marL="0" indent="0">
                  <a:buNone/>
                </a:pPr>
                <a:endParaRPr lang="de-DE" sz="2400" dirty="0" smtClean="0"/>
              </a:p>
              <a:p>
                <a:pPr marL="0" indent="0">
                  <a:buNone/>
                </a:pPr>
                <a:endParaRPr lang="de-DE" sz="2400" dirty="0" smtClean="0"/>
              </a:p>
              <a:p>
                <a:pPr marL="0" indent="0">
                  <a:buNone/>
                </a:pPr>
                <a:endParaRPr lang="de-DE" sz="2400" dirty="0" smtClean="0"/>
              </a:p>
              <a:p>
                <a:pPr marL="457200" indent="-457200">
                  <a:buClrTx/>
                  <a:buSzPct val="100000"/>
                  <a:buFont typeface="+mj-lt"/>
                  <a:buAutoNum type="alphaLcParenR"/>
                </a:pPr>
                <a:r>
                  <a:rPr lang="de-DE" sz="2400" dirty="0" smtClean="0"/>
                  <a:t>Das Glücksrad wird einmal gedreht.</a:t>
                </a:r>
                <a:br>
                  <a:rPr lang="de-DE" sz="2400" dirty="0" smtClean="0"/>
                </a:br>
                <a:r>
                  <a:rPr lang="de-DE" sz="2400" dirty="0" smtClean="0"/>
                  <a:t>Geben Sie zwei verschiedene Ereignisse an, deren Wahrscheinlichkeit jeweils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0,7</m:t>
                    </m:r>
                  </m:oMath>
                </a14:m>
                <a:r>
                  <a:rPr lang="de-DE" sz="2400" dirty="0" smtClean="0"/>
                  <a:t> beträgt.</a:t>
                </a: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1018" t="-86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elle 1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2159992" y="3419797"/>
              <a:ext cx="5256586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073021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86855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760245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8144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740364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algn="l" rtl="0" eaLnBrk="1" latinLnBrk="0" hangingPunct="1"/>
                          <a:r>
                            <a:rPr kumimoji="0" lang="de-DE" sz="1800" kern="1200" dirty="0" smtClean="0"/>
                            <a:t>Zahl</a:t>
                          </a:r>
                          <a:endParaRPr kumimoji="0" lang="de-DE" sz="18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i="1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i="1" dirty="0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i="1" dirty="0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sz="1800" dirty="0" smtClean="0"/>
                            <a:t>Wahrscheinlichkeit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i="1" dirty="0" smtClean="0">
                                    <a:latin typeface="Cambria Math" panose="02040503050406030204" pitchFamily="18" charset="0"/>
                                  </a:rPr>
                                  <m:t>0,4</m:t>
                                </m:r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i="1" dirty="0" smtClean="0">
                                    <a:latin typeface="Cambria Math" panose="02040503050406030204" pitchFamily="18" charset="0"/>
                                  </a:rPr>
                                  <m:t>0,1</m:t>
                                </m:r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i="1" dirty="0" smtClean="0">
                                    <a:latin typeface="Cambria Math" panose="02040503050406030204" pitchFamily="18" charset="0"/>
                                  </a:rPr>
                                  <m:t>0,3</m:t>
                                </m:r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i="1" dirty="0" smtClean="0">
                                    <a:latin typeface="Cambria Math" panose="02040503050406030204" pitchFamily="18" charset="0"/>
                                  </a:rPr>
                                  <m:t>0,2</m:t>
                                </m:r>
                              </m:oMath>
                            </m:oMathPara>
                          </a14:m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el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10848809"/>
                  </p:ext>
                </p:extLst>
              </p:nvPr>
            </p:nvGraphicFramePr>
            <p:xfrm>
              <a:off x="2159992" y="3419797"/>
              <a:ext cx="5256586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073021"/>
                    <a:gridCol w="868556"/>
                    <a:gridCol w="760245"/>
                    <a:gridCol w="814400"/>
                    <a:gridCol w="740364"/>
                  </a:tblGrid>
                  <a:tr h="370840">
                    <a:tc>
                      <a:txBody>
                        <a:bodyPr/>
                        <a:lstStyle/>
                        <a:p>
                          <a:pPr marL="0" algn="l" rtl="0" eaLnBrk="1" latinLnBrk="0" hangingPunct="1"/>
                          <a:r>
                            <a:rPr kumimoji="0" lang="de-DE" sz="1800" kern="1200" dirty="0" smtClean="0"/>
                            <a:t>Zahl</a:t>
                          </a:r>
                          <a:endParaRPr kumimoji="0" lang="de-DE" sz="18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38462" t="-8065" r="-267133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387200" t="-8065" r="-205600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457895" t="-8065" r="-93233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608197" t="-8065" r="-1639" b="-122581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de-DE" sz="1800" dirty="0" smtClean="0"/>
                            <a:t>Wahrscheinlichkeit</a:t>
                          </a:r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38462" t="-109836" r="-267133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387200" t="-109836" r="-205600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457895" t="-109836" r="-93233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608197" t="-109836" r="-1639" b="-2459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91681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  <a:t>Für </a:t>
                </a:r>
                <a:r>
                  <a:rPr lang="de-DE" sz="2200" dirty="0">
                    <a:latin typeface="Calibri" pitchFamily="34" charset="0"/>
                    <a:ea typeface="F52"/>
                    <a:cs typeface="Calibri" pitchFamily="34" charset="0"/>
                  </a:rPr>
                  <a:t>die </a:t>
                </a:r>
                <a: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  <a:t>Lösung sucht man sich aus der Tabelle einfach diejenigen Zahlen heraus, deren Wahrscheinlichkeiten zusammen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0,7</m:t>
                    </m:r>
                  </m:oMath>
                </a14:m>
                <a: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  <a:t> ergeben, z.B.</a:t>
                </a:r>
                <a:endParaRPr lang="de-DE" sz="2200" dirty="0">
                  <a:latin typeface="Calibri" pitchFamily="34" charset="0"/>
                  <a:ea typeface="F52"/>
                  <a:cs typeface="Calibri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𝐴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=</m:t>
                    </m:r>
                  </m:oMath>
                </a14:m>
                <a: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  <a:t> Es erscheint eine ungerade Zahl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= </m:t>
                    </m:r>
                    <m:d>
                      <m:dPr>
                        <m:begChr m:val="{"/>
                        <m:endChr m:val="}"/>
                        <m:ctrlPr>
                          <a:rPr lang="de-DE" sz="2200" i="1" dirty="0" smtClean="0">
                            <a:latin typeface="Cambria Math" panose="02040503050406030204" pitchFamily="18" charset="0"/>
                            <a:ea typeface="F52"/>
                            <a:cs typeface="Calibri" pitchFamily="34" charset="0"/>
                          </a:rPr>
                        </m:ctrlPr>
                      </m:d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  <a:ea typeface="F52"/>
                            <a:cs typeface="Calibri" pitchFamily="34" charset="0"/>
                          </a:rPr>
                          <m:t>1, 3</m:t>
                        </m:r>
                      </m:e>
                    </m:d>
                  </m:oMath>
                </a14:m>
                <a:endParaRPr lang="de-DE" sz="2200" dirty="0" smtClean="0">
                  <a:latin typeface="Calibri" pitchFamily="34" charset="0"/>
                  <a:ea typeface="F52"/>
                  <a:cs typeface="Calibri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𝐵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=</m:t>
                    </m:r>
                  </m:oMath>
                </a14:m>
                <a: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  <a:t> Es erscheint keine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3</m:t>
                    </m:r>
                  </m:oMath>
                </a14:m>
                <a: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= </m:t>
                    </m:r>
                    <m:d>
                      <m:dPr>
                        <m:begChr m:val="{"/>
                        <m:endChr m:val="}"/>
                        <m:ctrlPr>
                          <a:rPr lang="de-DE" sz="2200" i="1" dirty="0" smtClean="0">
                            <a:latin typeface="Cambria Math" panose="02040503050406030204" pitchFamily="18" charset="0"/>
                            <a:ea typeface="F52"/>
                            <a:cs typeface="Calibri" pitchFamily="34" charset="0"/>
                          </a:rPr>
                        </m:ctrlPr>
                      </m:d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  <a:ea typeface="F52"/>
                            <a:cs typeface="Calibri" pitchFamily="34" charset="0"/>
                          </a:rPr>
                          <m:t>1, 2, 4</m:t>
                        </m:r>
                      </m:e>
                    </m:d>
                  </m:oMath>
                </a14:m>
                <a:endParaRPr lang="de-DE" sz="2200" dirty="0" smtClean="0">
                  <a:latin typeface="Calibri" pitchFamily="34" charset="0"/>
                  <a:ea typeface="F52"/>
                  <a:cs typeface="Calibri" pitchFamily="34" charset="0"/>
                </a:endParaRPr>
              </a:p>
              <a:p>
                <a:pPr marL="0" indent="0">
                  <a:buNone/>
                </a:pPr>
                <a:endParaRPr lang="de-DE" sz="800" dirty="0" smtClean="0">
                  <a:latin typeface="Calibri" pitchFamily="34" charset="0"/>
                  <a:ea typeface="F52"/>
                  <a:cs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200" b="1" dirty="0" smtClean="0">
                    <a:latin typeface="Calibri" pitchFamily="34" charset="0"/>
                    <a:ea typeface="F52"/>
                    <a:cs typeface="Calibri" pitchFamily="34" charset="0"/>
                  </a:rPr>
                  <a:t>Ergebnis:</a:t>
                </a:r>
                <a: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  <a:t>Für die Ereignisse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𝐴</m:t>
                    </m:r>
                  </m:oMath>
                </a14:m>
                <a: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𝐵</m:t>
                    </m:r>
                  </m:oMath>
                </a14:m>
                <a: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  <a:t> gilt, wie gewünscht,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𝑃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(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𝐴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)=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𝑃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(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𝐵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)=0,7</m:t>
                    </m:r>
                  </m:oMath>
                </a14:m>
                <a: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  <a:t> </a:t>
                </a:r>
                <a:b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</a:br>
                <a: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  <a:t>und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𝐴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≠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  <a:ea typeface="F52"/>
                        <a:cs typeface="Calibri" pitchFamily="34" charset="0"/>
                      </a:rPr>
                      <m:t>𝐵</m:t>
                    </m:r>
                  </m:oMath>
                </a14:m>
                <a:r>
                  <a:rPr lang="de-DE" sz="2200" dirty="0" smtClean="0">
                    <a:latin typeface="Calibri" pitchFamily="34" charset="0"/>
                    <a:ea typeface="F52"/>
                    <a:cs typeface="Calibri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7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 a)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elle 5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5976416" y="107429"/>
              <a:ext cx="3960442" cy="6096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6186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5439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572787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613589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557808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265056">
                    <a:tc>
                      <a:txBody>
                        <a:bodyPr/>
                        <a:lstStyle/>
                        <a:p>
                          <a:pPr marL="0" algn="l" rtl="0" eaLnBrk="1" latinLnBrk="0" hangingPunct="1"/>
                          <a:r>
                            <a:rPr kumimoji="0" lang="de-DE" sz="1400" kern="1200" dirty="0" smtClean="0"/>
                            <a:t>Zahl</a:t>
                          </a:r>
                          <a:endParaRPr kumimoji="0" lang="de-DE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40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de-DE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400" i="1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de-DE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400" i="1" dirty="0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de-DE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400" i="1" dirty="0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de-DE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65056">
                    <a:tc>
                      <a:txBody>
                        <a:bodyPr/>
                        <a:lstStyle/>
                        <a:p>
                          <a:r>
                            <a:rPr lang="de-DE" sz="1400" dirty="0" smtClean="0"/>
                            <a:t>Wahrscheinlichkeit</a:t>
                          </a:r>
                          <a:endParaRPr lang="de-DE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400" i="1" dirty="0" smtClean="0">
                                    <a:latin typeface="Cambria Math" panose="02040503050406030204" pitchFamily="18" charset="0"/>
                                  </a:rPr>
                                  <m:t>0,4</m:t>
                                </m:r>
                              </m:oMath>
                            </m:oMathPara>
                          </a14:m>
                          <a:endParaRPr lang="de-DE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400" i="1" dirty="0" smtClean="0">
                                    <a:latin typeface="Cambria Math" panose="02040503050406030204" pitchFamily="18" charset="0"/>
                                  </a:rPr>
                                  <m:t>0,1</m:t>
                                </m:r>
                              </m:oMath>
                            </m:oMathPara>
                          </a14:m>
                          <a:endParaRPr lang="de-DE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400" i="1" dirty="0" smtClean="0">
                                    <a:latin typeface="Cambria Math" panose="02040503050406030204" pitchFamily="18" charset="0"/>
                                  </a:rPr>
                                  <m:t>0,3</m:t>
                                </m:r>
                              </m:oMath>
                            </m:oMathPara>
                          </a14:m>
                          <a:endParaRPr lang="de-DE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400" i="1" dirty="0" smtClean="0">
                                    <a:latin typeface="Cambria Math" panose="02040503050406030204" pitchFamily="18" charset="0"/>
                                  </a:rPr>
                                  <m:t>0,2</m:t>
                                </m:r>
                              </m:oMath>
                            </m:oMathPara>
                          </a14:m>
                          <a:endParaRPr lang="de-DE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el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84516542"/>
                  </p:ext>
                </p:extLst>
              </p:nvPr>
            </p:nvGraphicFramePr>
            <p:xfrm>
              <a:off x="5976416" y="107429"/>
              <a:ext cx="3960442" cy="6096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61866"/>
                    <a:gridCol w="654392"/>
                    <a:gridCol w="572787"/>
                    <a:gridCol w="613589"/>
                    <a:gridCol w="557808"/>
                  </a:tblGrid>
                  <a:tr h="304800">
                    <a:tc>
                      <a:txBody>
                        <a:bodyPr/>
                        <a:lstStyle/>
                        <a:p>
                          <a:pPr marL="0" algn="l" rtl="0" eaLnBrk="1" latinLnBrk="0" hangingPunct="1"/>
                          <a:r>
                            <a:rPr kumimoji="0" lang="de-DE" sz="1400" kern="1200" dirty="0" smtClean="0"/>
                            <a:t>Zahl</a:t>
                          </a:r>
                          <a:endParaRPr kumimoji="0" lang="de-DE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41121" t="-1961" r="-270093" b="-1176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388298" t="-1961" r="-207447" b="-1176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454455" t="-1961" r="-93069" b="-1176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608696" t="-1961" r="-2174" b="-117647"/>
                          </a:stretch>
                        </a:blipFill>
                      </a:tcPr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r>
                            <a:rPr lang="de-DE" sz="1400" dirty="0" smtClean="0"/>
                            <a:t>Wahrscheinlichkeit</a:t>
                          </a:r>
                          <a:endParaRPr lang="de-DE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41121" t="-104000" r="-270093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388298" t="-104000" r="-207447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454455" t="-104000" r="-93069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608696" t="-104000" r="-2174" b="-2000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94264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Pflichtteil </a:t>
            </a:r>
            <a:r>
              <a:rPr lang="de-DE" dirty="0" smtClean="0"/>
              <a:t>2013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de-DE" sz="2200" b="1" dirty="0" smtClean="0">
                <a:solidFill>
                  <a:srgbClr val="000000"/>
                </a:solidFill>
                <a:latin typeface="Calibri" pitchFamily="34" charset="0"/>
                <a:ea typeface="F52"/>
                <a:cs typeface="Calibri" pitchFamily="34" charset="0"/>
              </a:rPr>
              <a:t>Aufgabe 8:</a:t>
            </a:r>
            <a:endParaRPr lang="de-DE" sz="2200" dirty="0">
              <a:latin typeface="Calibri" pitchFamily="34" charset="0"/>
              <a:cs typeface="Calibri" pitchFamily="34" charset="0"/>
            </a:endParaRPr>
          </a:p>
          <a:p>
            <a:pPr marL="457200" indent="-457200">
              <a:buClrTx/>
              <a:buSzPct val="100000"/>
              <a:buFont typeface="+mj-lt"/>
              <a:buAutoNum type="alphaLcParenR"/>
            </a:pPr>
            <a:r>
              <a:rPr lang="de-DE" sz="2200" dirty="0" smtClean="0"/>
              <a:t>Neun Spielkarten (vier Asse, drei Könige und zwei Damen) liegen verdeckt auf dem Tisch.</a:t>
            </a:r>
            <a:br>
              <a:rPr lang="de-DE" sz="2200" dirty="0" smtClean="0"/>
            </a:br>
            <a:r>
              <a:rPr lang="de-DE" sz="800" dirty="0" smtClean="0"/>
              <a:t/>
            </a:r>
            <a:br>
              <a:rPr lang="de-DE" sz="800" dirty="0" smtClean="0"/>
            </a:br>
            <a:r>
              <a:rPr lang="de-DE" sz="2200" dirty="0" smtClean="0">
                <a:latin typeface="Calibri" pitchFamily="34" charset="0"/>
                <a:cs typeface="Calibri" pitchFamily="34" charset="0"/>
              </a:rPr>
              <a:t>Peter dreht zwei zufällig gewählte Karten um und lässt sie aufgedeckt liegen.</a:t>
            </a:r>
            <a:br>
              <a:rPr lang="de-DE" sz="2200" dirty="0" smtClean="0">
                <a:latin typeface="Calibri" pitchFamily="34" charset="0"/>
                <a:cs typeface="Calibri" pitchFamily="34" charset="0"/>
              </a:rPr>
            </a:br>
            <a:r>
              <a:rPr lang="de-DE" sz="8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de-DE" sz="800" dirty="0" smtClean="0">
                <a:latin typeface="Calibri" pitchFamily="34" charset="0"/>
                <a:cs typeface="Calibri" pitchFamily="34" charset="0"/>
              </a:rPr>
            </a:br>
            <a:r>
              <a:rPr lang="de-DE" sz="2200" dirty="0" smtClean="0">
                <a:latin typeface="Calibri" pitchFamily="34" charset="0"/>
                <a:cs typeface="Calibri" pitchFamily="34" charset="0"/>
              </a:rPr>
              <a:t>Berechnen Sie die Wahrscheinlichkeit der folgenden Ereignisse:</a:t>
            </a:r>
            <a:br>
              <a:rPr lang="de-DE" sz="2200" dirty="0" smtClean="0">
                <a:latin typeface="Calibri" pitchFamily="34" charset="0"/>
                <a:cs typeface="Calibri" pitchFamily="34" charset="0"/>
              </a:rPr>
            </a:br>
            <a:r>
              <a:rPr lang="de-DE" sz="8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de-DE" sz="800" dirty="0" smtClean="0">
                <a:latin typeface="Calibri" pitchFamily="34" charset="0"/>
                <a:cs typeface="Calibri" pitchFamily="34" charset="0"/>
              </a:rPr>
            </a:br>
            <a:r>
              <a:rPr lang="de-DE" sz="2200" dirty="0" smtClean="0">
                <a:latin typeface="Calibri" pitchFamily="34" charset="0"/>
                <a:cs typeface="Calibri" pitchFamily="34" charset="0"/>
              </a:rPr>
              <a:t>A: Es liegt kein Ass aufgedeckt auf dem Tisch.</a:t>
            </a:r>
            <a:br>
              <a:rPr lang="de-DE" sz="2200" dirty="0" smtClean="0">
                <a:latin typeface="Calibri" pitchFamily="34" charset="0"/>
                <a:cs typeface="Calibri" pitchFamily="34" charset="0"/>
              </a:rPr>
            </a:br>
            <a:r>
              <a:rPr lang="de-DE" sz="2200" dirty="0" smtClean="0">
                <a:latin typeface="Calibri" pitchFamily="34" charset="0"/>
                <a:cs typeface="Calibri" pitchFamily="34" charset="0"/>
              </a:rPr>
              <a:t>B: Eine Dame und ein Ass liegen </a:t>
            </a:r>
            <a:r>
              <a:rPr lang="de-DE" sz="2200" dirty="0">
                <a:latin typeface="Calibri" pitchFamily="34" charset="0"/>
                <a:cs typeface="Calibri" pitchFamily="34" charset="0"/>
              </a:rPr>
              <a:t>aufgedeckt auf dem Tisch</a:t>
            </a:r>
            <a:r>
              <a:rPr lang="de-DE" sz="2200" dirty="0" smtClean="0">
                <a:latin typeface="Calibri" pitchFamily="34" charset="0"/>
                <a:cs typeface="Calibri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6098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 a)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de-DE" sz="2200" dirty="0" smtClean="0"/>
                  <a:t> </a:t>
                </a:r>
                <a:r>
                  <a:rPr lang="de-DE" sz="2200" dirty="0"/>
                  <a:t>Asse,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de-DE" sz="2200" dirty="0" smtClean="0"/>
                  <a:t> Könige,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de-DE" sz="2200" dirty="0" smtClean="0"/>
                  <a:t> Damen </a:t>
                </a:r>
                <a:r>
                  <a:rPr lang="de-DE" sz="2200" dirty="0" smtClean="0">
                    <a:latin typeface="OpenSymbol" panose="05010000000000000000" pitchFamily="2" charset="0"/>
                    <a:ea typeface="OpenSymbol" panose="05010000000000000000" pitchFamily="2" charset="0"/>
                  </a:rPr>
                  <a:t>⇨</a:t>
                </a:r>
                <a:r>
                  <a:rPr lang="de-DE" sz="2200" dirty="0" smtClean="0">
                    <a:latin typeface="+mj-lt"/>
                    <a:ea typeface="OpenSymbol" panose="05010000000000000000" pitchFamily="2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  <a:ea typeface="OpenSymbol" panose="05010000000000000000" pitchFamily="2" charset="0"/>
                      </a:rPr>
                      <m:t>9</m:t>
                    </m:r>
                  </m:oMath>
                </a14:m>
                <a:r>
                  <a:rPr lang="de-DE" sz="2200" dirty="0" smtClean="0">
                    <a:latin typeface="+mj-lt"/>
                    <a:ea typeface="OpenSymbol" panose="05010000000000000000" pitchFamily="2" charset="0"/>
                  </a:rPr>
                  <a:t> Karten</a:t>
                </a:r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dirty="0">
                    <a:latin typeface="Calibri" pitchFamily="34" charset="0"/>
                    <a:cs typeface="Calibri" pitchFamily="34" charset="0"/>
                  </a:rPr>
                  <a:t>A: Es liegt kein Ass aufgedeckt auf dem Tisch.</a:t>
                </a:r>
                <a:br>
                  <a:rPr lang="de-DE" sz="2200" dirty="0">
                    <a:latin typeface="Calibri" pitchFamily="34" charset="0"/>
                    <a:cs typeface="Calibri" pitchFamily="34" charset="0"/>
                  </a:rPr>
                </a:br>
                <a:r>
                  <a:rPr lang="de-DE" sz="2200" dirty="0">
                    <a:latin typeface="Calibri" pitchFamily="34" charset="0"/>
                    <a:cs typeface="Calibri" pitchFamily="34" charset="0"/>
                  </a:rPr>
                  <a:t>B: Eine Dame und ein Ass liegen aufgedeckt auf dem </a:t>
                </a:r>
                <a:r>
                  <a:rPr lang="de-DE" sz="2200" dirty="0" smtClean="0">
                    <a:latin typeface="Calibri" pitchFamily="34" charset="0"/>
                    <a:cs typeface="Calibri" pitchFamily="34" charset="0"/>
                  </a:rPr>
                  <a:t>Tisch</a:t>
                </a:r>
              </a:p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 panose="02040503050406030204" pitchFamily="18" charset="0"/>
                        <a:ea typeface="OpenSymbol" panose="05010000000000000000" pitchFamily="2" charset="0"/>
                      </a:rPr>
                      <m:t>𝑃</m:t>
                    </m:r>
                    <m:d>
                      <m:dPr>
                        <m:ctrlPr>
                          <a:rPr lang="de-DE" sz="2200" i="1" dirty="0" smtClean="0">
                            <a:latin typeface="Cambria Math" panose="02040503050406030204" pitchFamily="18" charset="0"/>
                            <a:ea typeface="OpenSymbol" panose="05010000000000000000" pitchFamily="2" charset="0"/>
                          </a:rPr>
                        </m:ctrlPr>
                      </m:dPr>
                      <m:e>
                        <m:r>
                          <a:rPr lang="de-DE" sz="2200" i="1" dirty="0" smtClean="0">
                            <a:latin typeface="Cambria Math" panose="02040503050406030204" pitchFamily="18" charset="0"/>
                            <a:ea typeface="OpenSymbol" panose="05010000000000000000" pitchFamily="2" charset="0"/>
                          </a:rPr>
                          <m:t>𝐴</m:t>
                        </m:r>
                      </m:e>
                    </m:d>
                    <m:r>
                      <a:rPr lang="de-DE" sz="2200" i="1" dirty="0" smtClean="0">
                        <a:latin typeface="Cambria Math" panose="02040503050406030204" pitchFamily="18" charset="0"/>
                        <a:ea typeface="OpenSymbol" panose="05010000000000000000" pitchFamily="2" charset="0"/>
                      </a:rPr>
                      <m:t>=</m:t>
                    </m:r>
                    <m:f>
                      <m:fPr>
                        <m:ctrlPr>
                          <a:rPr lang="de-DE" sz="2200" i="1" dirty="0" smtClean="0">
                            <a:latin typeface="Cambria Math" panose="02040503050406030204" pitchFamily="18" charset="0"/>
                            <a:ea typeface="OpenSymbol" panose="05010000000000000000" pitchFamily="2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  <a:ea typeface="OpenSymbol" panose="05010000000000000000" pitchFamily="2" charset="0"/>
                          </a:rPr>
                          <m:t>5</m:t>
                        </m:r>
                      </m:num>
                      <m:den>
                        <m:r>
                          <a:rPr lang="de-DE" sz="2200" i="1" dirty="0" smtClean="0">
                            <a:latin typeface="Cambria Math" panose="02040503050406030204" pitchFamily="18" charset="0"/>
                            <a:ea typeface="OpenSymbol" panose="05010000000000000000" pitchFamily="2" charset="0"/>
                          </a:rPr>
                          <m:t>9</m:t>
                        </m:r>
                      </m:den>
                    </m:f>
                    <m:r>
                      <a:rPr lang="de-DE" sz="2200" i="1" dirty="0" smtClean="0">
                        <a:latin typeface="Cambria Math" panose="02040503050406030204" pitchFamily="18" charset="0"/>
                        <a:ea typeface="OpenSymbol" panose="05010000000000000000" pitchFamily="2" charset="0"/>
                      </a:rPr>
                      <m:t>⋅</m:t>
                    </m:r>
                    <m:f>
                      <m:fPr>
                        <m:ctrlPr>
                          <a:rPr lang="de-DE" sz="2200" i="1" dirty="0" smtClean="0">
                            <a:latin typeface="Cambria Math" panose="02040503050406030204" pitchFamily="18" charset="0"/>
                            <a:ea typeface="OpenSymbol" panose="05010000000000000000" pitchFamily="2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  <a:ea typeface="OpenSymbol" panose="05010000000000000000" pitchFamily="2" charset="0"/>
                          </a:rPr>
                          <m:t>4</m:t>
                        </m:r>
                      </m:num>
                      <m:den>
                        <m:r>
                          <a:rPr lang="de-DE" sz="2200" i="1" dirty="0" smtClean="0">
                            <a:latin typeface="Cambria Math" panose="02040503050406030204" pitchFamily="18" charset="0"/>
                            <a:ea typeface="OpenSymbol" panose="05010000000000000000" pitchFamily="2" charset="0"/>
                          </a:rPr>
                          <m:t>8</m:t>
                        </m:r>
                      </m:den>
                    </m:f>
                    <m:r>
                      <a:rPr lang="de-DE" sz="2200" i="1" dirty="0" smtClean="0">
                        <a:latin typeface="Cambria Math" panose="02040503050406030204" pitchFamily="18" charset="0"/>
                        <a:ea typeface="OpenSymbol" panose="05010000000000000000" pitchFamily="2" charset="0"/>
                      </a:rPr>
                      <m:t>=</m:t>
                    </m:r>
                    <m:f>
                      <m:fPr>
                        <m:ctrlPr>
                          <a:rPr lang="de-DE" sz="2200" i="1" dirty="0" smtClean="0">
                            <a:latin typeface="Cambria Math" panose="02040503050406030204" pitchFamily="18" charset="0"/>
                            <a:ea typeface="OpenSymbol" panose="05010000000000000000" pitchFamily="2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  <a:ea typeface="OpenSymbol" panose="05010000000000000000" pitchFamily="2" charset="0"/>
                          </a:rPr>
                          <m:t>5</m:t>
                        </m:r>
                      </m:num>
                      <m:den>
                        <m:r>
                          <a:rPr lang="de-DE" sz="2200" i="1" dirty="0" smtClean="0">
                            <a:latin typeface="Cambria Math" panose="02040503050406030204" pitchFamily="18" charset="0"/>
                            <a:ea typeface="OpenSymbol" panose="05010000000000000000" pitchFamily="2" charset="0"/>
                          </a:rPr>
                          <m:t>1</m:t>
                        </m:r>
                        <m:r>
                          <a:rPr lang="de-DE" sz="2200" b="0" i="1" dirty="0" smtClean="0">
                            <a:latin typeface="Cambria Math" panose="02040503050406030204" pitchFamily="18" charset="0"/>
                            <a:ea typeface="OpenSymbol" panose="05010000000000000000" pitchFamily="2" charset="0"/>
                          </a:rPr>
                          <m:t>8</m:t>
                        </m:r>
                      </m:den>
                    </m:f>
                    <m:r>
                      <a:rPr lang="de-DE" sz="2200" i="1" dirty="0" smtClean="0">
                        <a:latin typeface="Cambria Math" panose="02040503050406030204" pitchFamily="18" charset="0"/>
                        <a:ea typeface="OpenSymbol" panose="05010000000000000000" pitchFamily="2" charset="0"/>
                      </a:rPr>
                      <m:t>≈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  <a:ea typeface="OpenSymbol" panose="05010000000000000000" pitchFamily="2" charset="0"/>
                      </a:rPr>
                      <m:t>27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  <a:ea typeface="OpenSymbol" panose="05010000000000000000" pitchFamily="2" charset="0"/>
                      </a:rPr>
                      <m:t>,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  <a:ea typeface="OpenSymbol" panose="05010000000000000000" pitchFamily="2" charset="0"/>
                      </a:rPr>
                      <m:t>8</m:t>
                    </m:r>
                    <m:r>
                      <a:rPr lang="de-DE" sz="2200" i="1" dirty="0" smtClean="0">
                        <a:latin typeface="Cambria Math" panose="02040503050406030204" pitchFamily="18" charset="0"/>
                        <a:ea typeface="OpenSymbol" panose="05010000000000000000" pitchFamily="2" charset="0"/>
                      </a:rPr>
                      <m:t>%</m:t>
                    </m:r>
                  </m:oMath>
                </a14:m>
                <a:r>
                  <a:rPr lang="de-DE" sz="2200" dirty="0" smtClean="0">
                    <a:latin typeface="+mj-lt"/>
                    <a:ea typeface="OpenSymbol" panose="05010000000000000000" pitchFamily="2" charset="0"/>
                  </a:rPr>
                  <a:t> </a:t>
                </a:r>
              </a:p>
              <a:p>
                <a:pPr marL="0" indent="0">
                  <a:buClrTx/>
                  <a:buSzPct val="100000"/>
                  <a:buNone/>
                </a:pPr>
                <a14:m>
                  <m:oMath xmlns:m="http://schemas.openxmlformats.org/officeDocument/2006/math">
                    <m:r>
                      <a:rPr lang="de-DE" sz="2200" i="1" dirty="0">
                        <a:latin typeface="Cambria Math" panose="02040503050406030204" pitchFamily="18" charset="0"/>
                        <a:ea typeface="OpenSymbol" panose="05010000000000000000" pitchFamily="2" charset="0"/>
                      </a:rPr>
                      <m:t>𝑃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  <a:ea typeface="OpenSymbol" panose="05010000000000000000" pitchFamily="2" charset="0"/>
                          </a:rPr>
                        </m:ctrlPr>
                      </m:dPr>
                      <m:e>
                        <m:r>
                          <a:rPr lang="de-DE" sz="2200" b="0" i="1" dirty="0" smtClean="0">
                            <a:latin typeface="Cambria Math" panose="02040503050406030204" pitchFamily="18" charset="0"/>
                            <a:ea typeface="OpenSymbol" panose="05010000000000000000" pitchFamily="2" charset="0"/>
                          </a:rPr>
                          <m:t>𝐵</m:t>
                        </m:r>
                      </m:e>
                    </m:d>
                    <m:r>
                      <a:rPr lang="de-DE" sz="2200" i="1" dirty="0">
                        <a:latin typeface="Cambria Math" panose="02040503050406030204" pitchFamily="18" charset="0"/>
                        <a:ea typeface="OpenSymbol" panose="05010000000000000000" pitchFamily="2" charset="0"/>
                      </a:rPr>
                      <m:t>=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  <a:ea typeface="OpenSymbol" panose="05010000000000000000" pitchFamily="2" charset="0"/>
                      </a:rPr>
                      <m:t>2⋅</m:t>
                    </m:r>
                    <m:f>
                      <m:fPr>
                        <m:ctrlPr>
                          <a:rPr lang="de-DE" sz="2200" i="1" dirty="0">
                            <a:latin typeface="Cambria Math" panose="02040503050406030204" pitchFamily="18" charset="0"/>
                            <a:ea typeface="OpenSymbol" panose="05010000000000000000" pitchFamily="2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  <a:ea typeface="OpenSymbol" panose="05010000000000000000" pitchFamily="2" charset="0"/>
                          </a:rPr>
                          <m:t>2</m:t>
                        </m:r>
                      </m:num>
                      <m:den>
                        <m:r>
                          <a:rPr lang="de-DE" sz="2200" i="1" dirty="0">
                            <a:latin typeface="Cambria Math" panose="02040503050406030204" pitchFamily="18" charset="0"/>
                            <a:ea typeface="OpenSymbol" panose="05010000000000000000" pitchFamily="2" charset="0"/>
                          </a:rPr>
                          <m:t>9</m:t>
                        </m:r>
                      </m:den>
                    </m:f>
                    <m:r>
                      <a:rPr lang="de-DE" sz="2200" i="1" dirty="0">
                        <a:latin typeface="Cambria Math" panose="02040503050406030204" pitchFamily="18" charset="0"/>
                        <a:ea typeface="OpenSymbol" panose="05010000000000000000" pitchFamily="2" charset="0"/>
                      </a:rPr>
                      <m:t>⋅</m:t>
                    </m:r>
                    <m:f>
                      <m:fPr>
                        <m:ctrlPr>
                          <a:rPr lang="de-DE" sz="2200" i="1" dirty="0">
                            <a:latin typeface="Cambria Math" panose="02040503050406030204" pitchFamily="18" charset="0"/>
                            <a:ea typeface="OpenSymbol" panose="05010000000000000000" pitchFamily="2" charset="0"/>
                          </a:rPr>
                        </m:ctrlPr>
                      </m:fPr>
                      <m:num>
                        <m:r>
                          <a:rPr lang="de-DE" sz="2200" b="0" i="1" dirty="0" smtClean="0">
                            <a:latin typeface="Cambria Math" panose="02040503050406030204" pitchFamily="18" charset="0"/>
                            <a:ea typeface="OpenSymbol" panose="05010000000000000000" pitchFamily="2" charset="0"/>
                          </a:rPr>
                          <m:t>4</m:t>
                        </m:r>
                      </m:num>
                      <m:den>
                        <m:r>
                          <a:rPr lang="de-DE" sz="2200" i="1" dirty="0">
                            <a:latin typeface="Cambria Math" panose="02040503050406030204" pitchFamily="18" charset="0"/>
                            <a:ea typeface="OpenSymbol" panose="05010000000000000000" pitchFamily="2" charset="0"/>
                          </a:rPr>
                          <m:t>8</m:t>
                        </m:r>
                      </m:den>
                    </m:f>
                    <m:r>
                      <a:rPr lang="de-DE" sz="2200" i="1" dirty="0">
                        <a:latin typeface="Cambria Math" panose="02040503050406030204" pitchFamily="18" charset="0"/>
                        <a:ea typeface="OpenSymbol" panose="05010000000000000000" pitchFamily="2" charset="0"/>
                      </a:rPr>
                      <m:t>=</m:t>
                    </m:r>
                    <m:f>
                      <m:fPr>
                        <m:ctrlPr>
                          <a:rPr lang="de-DE" sz="2200" i="1" dirty="0">
                            <a:latin typeface="Cambria Math" panose="02040503050406030204" pitchFamily="18" charset="0"/>
                            <a:ea typeface="OpenSymbol" panose="05010000000000000000" pitchFamily="2" charset="0"/>
                          </a:rPr>
                        </m:ctrlPr>
                      </m:fPr>
                      <m:num>
                        <m:r>
                          <a:rPr lang="de-DE" sz="2200" i="1" dirty="0">
                            <a:latin typeface="Cambria Math" panose="02040503050406030204" pitchFamily="18" charset="0"/>
                            <a:ea typeface="OpenSymbol" panose="05010000000000000000" pitchFamily="2" charset="0"/>
                          </a:rPr>
                          <m:t>2</m:t>
                        </m:r>
                      </m:num>
                      <m:den>
                        <m:r>
                          <a:rPr lang="de-DE" sz="2200" b="0" i="1" dirty="0" smtClean="0">
                            <a:latin typeface="Cambria Math" panose="02040503050406030204" pitchFamily="18" charset="0"/>
                            <a:ea typeface="OpenSymbol" panose="05010000000000000000" pitchFamily="2" charset="0"/>
                          </a:rPr>
                          <m:t>9</m:t>
                        </m:r>
                      </m:den>
                    </m:f>
                    <m:r>
                      <a:rPr lang="de-DE" sz="2200" i="1" dirty="0">
                        <a:latin typeface="Cambria Math" panose="02040503050406030204" pitchFamily="18" charset="0"/>
                        <a:ea typeface="OpenSymbol" panose="05010000000000000000" pitchFamily="2" charset="0"/>
                      </a:rPr>
                      <m:t>≈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  <a:ea typeface="OpenSymbol" panose="05010000000000000000" pitchFamily="2" charset="0"/>
                      </a:rPr>
                      <m:t>22</m:t>
                    </m:r>
                    <m:r>
                      <a:rPr lang="de-DE" sz="2200" i="1" dirty="0">
                        <a:latin typeface="Cambria Math" panose="02040503050406030204" pitchFamily="18" charset="0"/>
                        <a:ea typeface="OpenSymbol" panose="05010000000000000000" pitchFamily="2" charset="0"/>
                      </a:rPr>
                      <m:t>,</m:t>
                    </m:r>
                    <m:r>
                      <a:rPr lang="de-DE" sz="2200" b="0" i="1" dirty="0" smtClean="0">
                        <a:latin typeface="Cambria Math" panose="02040503050406030204" pitchFamily="18" charset="0"/>
                        <a:ea typeface="OpenSymbol" panose="05010000000000000000" pitchFamily="2" charset="0"/>
                      </a:rPr>
                      <m:t>2</m:t>
                    </m:r>
                    <m:r>
                      <a:rPr lang="de-DE" sz="2200" i="1" dirty="0">
                        <a:latin typeface="Cambria Math" panose="02040503050406030204" pitchFamily="18" charset="0"/>
                        <a:ea typeface="OpenSymbol" panose="05010000000000000000" pitchFamily="2" charset="0"/>
                      </a:rPr>
                      <m:t>%</m:t>
                    </m:r>
                  </m:oMath>
                </a14:m>
                <a:r>
                  <a:rPr lang="de-DE" sz="2200" dirty="0" smtClean="0">
                    <a:ea typeface="OpenSymbol" panose="05010000000000000000" pitchFamily="2" charset="0"/>
                  </a:rPr>
                  <a:t> </a:t>
                </a:r>
                <a:endParaRPr lang="de-DE" sz="2200" dirty="0">
                  <a:ea typeface="OpenSymbol" panose="05010000000000000000" pitchFamily="2" charset="0"/>
                </a:endParaRPr>
              </a:p>
              <a:p>
                <a:pPr marL="0" indent="0">
                  <a:buClrTx/>
                  <a:buSzPct val="100000"/>
                  <a:buNone/>
                </a:pPr>
                <a:endParaRPr lang="de-DE" sz="2200" dirty="0" smtClean="0">
                  <a:latin typeface="+mj-lt"/>
                  <a:ea typeface="OpenSymbol" panose="05010000000000000000" pitchFamily="2" charset="0"/>
                </a:endParaRPr>
              </a:p>
              <a:p>
                <a:pPr marL="0" indent="0">
                  <a:buClrTx/>
                  <a:buSzPct val="100000"/>
                  <a:buNone/>
                </a:pPr>
                <a:endParaRPr lang="de-DE" sz="2200" dirty="0" smtClean="0">
                  <a:latin typeface="+mj-lt"/>
                  <a:cs typeface="Calibri" pitchFamily="34" charset="0"/>
                </a:endParaRP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14" t="-393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Gerader Verbinder 5"/>
          <p:cNvCxnSpPr/>
          <p:nvPr/>
        </p:nvCxnSpPr>
        <p:spPr>
          <a:xfrm>
            <a:off x="791840" y="3491805"/>
            <a:ext cx="648072" cy="0"/>
          </a:xfrm>
          <a:prstGeom prst="line">
            <a:avLst/>
          </a:prstGeom>
          <a:ln w="190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/>
          <p:cNvCxnSpPr/>
          <p:nvPr/>
        </p:nvCxnSpPr>
        <p:spPr>
          <a:xfrm>
            <a:off x="791840" y="4067869"/>
            <a:ext cx="648072" cy="0"/>
          </a:xfrm>
          <a:prstGeom prst="line">
            <a:avLst/>
          </a:prstGeom>
          <a:ln w="190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/>
          <p:cNvCxnSpPr/>
          <p:nvPr/>
        </p:nvCxnSpPr>
        <p:spPr>
          <a:xfrm>
            <a:off x="3096096" y="3491805"/>
            <a:ext cx="792088" cy="0"/>
          </a:xfrm>
          <a:prstGeom prst="line">
            <a:avLst/>
          </a:prstGeom>
          <a:ln w="190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/>
          <p:cNvCxnSpPr/>
          <p:nvPr/>
        </p:nvCxnSpPr>
        <p:spPr>
          <a:xfrm>
            <a:off x="3301397" y="4067869"/>
            <a:ext cx="874819" cy="0"/>
          </a:xfrm>
          <a:prstGeom prst="line">
            <a:avLst/>
          </a:prstGeom>
          <a:ln w="190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210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Benutzerdefiniert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000FF"/>
      </a:hlink>
      <a:folHlink>
        <a:srgbClr val="7030A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185</Words>
  <Application>Microsoft Office PowerPoint</Application>
  <PresentationFormat>Benutzerdefiniert</PresentationFormat>
  <Paragraphs>56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3" baseType="lpstr">
      <vt:lpstr>Calibri</vt:lpstr>
      <vt:lpstr>Cambria Math</vt:lpstr>
      <vt:lpstr>F52</vt:lpstr>
      <vt:lpstr>OpenSymbol</vt:lpstr>
      <vt:lpstr>Wingdings</vt:lpstr>
      <vt:lpstr>Wingdings 2</vt:lpstr>
      <vt:lpstr>Galathea</vt:lpstr>
      <vt:lpstr>Pflichtteil 2017</vt:lpstr>
      <vt:lpstr>Lösung</vt:lpstr>
      <vt:lpstr>Pflichtteil 2016</vt:lpstr>
      <vt:lpstr>Lösung a)</vt:lpstr>
      <vt:lpstr>Pflichtteil 2013</vt:lpstr>
      <vt:lpstr>Lösung a)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Klaus Messner</dc:creator>
  <cp:lastModifiedBy>Klaus Messner</cp:lastModifiedBy>
  <cp:revision>209</cp:revision>
  <dcterms:modified xsi:type="dcterms:W3CDTF">2018-10-24T08:04:41Z</dcterms:modified>
</cp:coreProperties>
</file>